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99" r:id="rId3"/>
  </p:sldMasterIdLst>
  <p:sldIdLst>
    <p:sldId id="269" r:id="rId4"/>
    <p:sldId id="257" r:id="rId5"/>
    <p:sldId id="258" r:id="rId6"/>
    <p:sldId id="262" r:id="rId7"/>
    <p:sldId id="263" r:id="rId8"/>
    <p:sldId id="265" r:id="rId9"/>
    <p:sldId id="268" r:id="rId10"/>
    <p:sldId id="264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EA34-C267-4B64-AB5F-D58617C61C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242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E9E0F-92F3-4363-A77E-63A8DE7E3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27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4912-399B-48F8-B77C-102DF8347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11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04BF-E22C-40B7-9753-3EC6AAD15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085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B62A-5A55-4F4B-8047-000118C64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2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214E-0917-43A2-B45D-FEBF3C19D7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4278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D516B-605F-438F-AC56-04AE2250B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495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142C2-859B-4577-B74B-8284BF47D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284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75786-DDB9-4BF2-9045-35F309196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276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82295-1CAD-43AD-80C3-4F983E894C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0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4EE5-9B96-418D-96CF-C39BDAAA23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826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B7131-5083-4062-87EF-C6AFE4B9B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86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DEF57-EF49-42E4-A645-0221769D1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41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5F07-6DFC-4A13-9533-95F97A8B4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098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0A55-C2C7-4595-A27A-220496462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033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2445D-E821-4FB8-874E-47B919AF62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33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EA34-C267-4B64-AB5F-D58617C61C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885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E9E0F-92F3-4363-A77E-63A8DE7E3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6432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4912-399B-48F8-B77C-102DF8347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40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04BF-E22C-40B7-9753-3EC6AAD15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3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B62A-5A55-4F4B-8047-000118C64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1195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214E-0917-43A2-B45D-FEBF3C19D7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4980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D516B-605F-438F-AC56-04AE2250B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73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142C2-859B-4577-B74B-8284BF47D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3104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75786-DDB9-4BF2-9045-35F309196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526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82295-1CAD-43AD-80C3-4F983E894C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8434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4EE5-9B96-418D-96CF-C39BDAAA23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5531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B7131-5083-4062-87EF-C6AFE4B9B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0521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DEF57-EF49-42E4-A645-0221769D1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7582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5F07-6DFC-4A13-9533-95F97A8B4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921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0A55-C2C7-4595-A27A-220496462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066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2445D-E821-4FB8-874E-47B919AF62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74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3075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3082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3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4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5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6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7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8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9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0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black">
                  <a:tint val="7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black">
                  <a:tint val="7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4D4CB5-FA3D-4CFD-8177-18138E79199F}" type="slidenum">
              <a:rPr lang="cs-CZ" smtClean="0">
                <a:latin typeface="Arial Black" panose="020B0A040201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4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3075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3082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3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4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5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6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7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8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89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0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black">
                  <a:tint val="7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black">
                  <a:tint val="7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4D4CB5-FA3D-4CFD-8177-18138E79199F}" type="slidenum">
              <a:rPr lang="cs-CZ" smtClean="0">
                <a:latin typeface="Arial Black" panose="020B0A040201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93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ozena.bednarikova@upol.cz" TargetMode="Externa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ctrTitle"/>
          </p:nvPr>
        </p:nvSpPr>
        <p:spPr>
          <a:xfrm>
            <a:off x="2711451" y="908050"/>
            <a:ext cx="7440613" cy="2592388"/>
          </a:xfrm>
        </p:spPr>
        <p:txBody>
          <a:bodyPr/>
          <a:lstStyle/>
          <a:p>
            <a:r>
              <a:rPr lang="cs-CZ" altLang="cs-CZ" b="1" i="1" dirty="0" smtClean="0">
                <a:solidFill>
                  <a:srgbClr val="003399"/>
                </a:solidFill>
              </a:rPr>
              <a:t>ERASMUS+ 2017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03525" y="4113214"/>
            <a:ext cx="7348538" cy="1887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50" b="1" dirty="0" err="1" smtClean="0">
                <a:solidFill>
                  <a:srgbClr val="C00000"/>
                </a:solidFill>
              </a:rPr>
              <a:t>Universitá</a:t>
            </a:r>
            <a:r>
              <a:rPr lang="cs-CZ" sz="4050" b="1" dirty="0" smtClean="0">
                <a:solidFill>
                  <a:srgbClr val="C00000"/>
                </a:solidFill>
              </a:rPr>
              <a:t> </a:t>
            </a:r>
            <a:r>
              <a:rPr lang="cs-CZ" sz="4050" b="1" dirty="0" err="1" smtClean="0">
                <a:solidFill>
                  <a:srgbClr val="C00000"/>
                </a:solidFill>
              </a:rPr>
              <a:t>degli</a:t>
            </a:r>
            <a:r>
              <a:rPr lang="cs-CZ" sz="4050" b="1" dirty="0" smtClean="0">
                <a:solidFill>
                  <a:srgbClr val="C00000"/>
                </a:solidFill>
              </a:rPr>
              <a:t> </a:t>
            </a:r>
            <a:r>
              <a:rPr lang="cs-CZ" sz="4050" b="1" dirty="0" err="1" smtClean="0">
                <a:solidFill>
                  <a:srgbClr val="C00000"/>
                </a:solidFill>
              </a:rPr>
              <a:t>Studi</a:t>
            </a:r>
            <a:r>
              <a:rPr lang="cs-CZ" sz="4050" b="1" dirty="0" smtClean="0">
                <a:solidFill>
                  <a:srgbClr val="C00000"/>
                </a:solidFill>
              </a:rPr>
              <a:t> di </a:t>
            </a:r>
            <a:r>
              <a:rPr lang="cs-CZ" sz="4050" b="1" dirty="0" err="1" smtClean="0">
                <a:solidFill>
                  <a:srgbClr val="C00000"/>
                </a:solidFill>
              </a:rPr>
              <a:t>Udine</a:t>
            </a:r>
            <a:endParaRPr lang="cs-CZ" sz="4050" b="1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3000" dirty="0"/>
              <a:t>Božena Bednaříková</a:t>
            </a:r>
          </a:p>
          <a:p>
            <a:pPr fontAlgn="auto">
              <a:spcAft>
                <a:spcPts val="0"/>
              </a:spcAft>
              <a:defRPr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7786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Slovo a jeho formace - CVIČENÍ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767840"/>
            <a:ext cx="887114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000" b="1" dirty="0" smtClean="0"/>
          </a:p>
          <a:p>
            <a:r>
              <a:rPr lang="cs-CZ" sz="4000" b="1" dirty="0"/>
              <a:t>A</a:t>
            </a:r>
            <a:r>
              <a:rPr lang="cs-CZ" sz="4000" b="1" dirty="0" smtClean="0"/>
              <a:t>) </a:t>
            </a:r>
            <a:r>
              <a:rPr lang="cs-CZ" sz="4000" b="1" dirty="0"/>
              <a:t>C</a:t>
            </a:r>
            <a:r>
              <a:rPr lang="cs-CZ" sz="4000" b="1" dirty="0" smtClean="0"/>
              <a:t>vičení – </a:t>
            </a:r>
            <a:r>
              <a:rPr lang="cs-CZ" sz="4000" b="1" dirty="0" smtClean="0">
                <a:solidFill>
                  <a:srgbClr val="C00000"/>
                </a:solidFill>
              </a:rPr>
              <a:t>onomaziologický </a:t>
            </a:r>
            <a:r>
              <a:rPr lang="cs-CZ" sz="4000" b="1" dirty="0" smtClean="0"/>
              <a:t>postup</a:t>
            </a:r>
          </a:p>
          <a:p>
            <a:r>
              <a:rPr lang="cs-CZ" sz="4000" b="1" dirty="0"/>
              <a:t>B</a:t>
            </a:r>
            <a:r>
              <a:rPr lang="cs-CZ" sz="4000" b="1" dirty="0" smtClean="0"/>
              <a:t>) Cvičení – </a:t>
            </a:r>
            <a:r>
              <a:rPr lang="cs-CZ" sz="4000" b="1" dirty="0" smtClean="0">
                <a:solidFill>
                  <a:srgbClr val="C00000"/>
                </a:solidFill>
              </a:rPr>
              <a:t>slovotvorné procesy</a:t>
            </a:r>
            <a:endParaRPr lang="cs-CZ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model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1408" y="2133600"/>
            <a:ext cx="9383204" cy="46085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AUTOR </a:t>
            </a:r>
            <a:r>
              <a:rPr lang="cs-C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cs-C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ADRESÁT</a:t>
            </a:r>
            <a:endParaRPr lang="cs-CZ" sz="2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 smtClean="0"/>
              <a:t>pozice </a:t>
            </a:r>
            <a:r>
              <a:rPr lang="cs-CZ" sz="2000" b="1" dirty="0" smtClean="0">
                <a:solidFill>
                  <a:srgbClr val="FF6600"/>
                </a:solidFill>
              </a:rPr>
              <a:t>autora </a:t>
            </a:r>
            <a:r>
              <a:rPr lang="cs-CZ" sz="2000" dirty="0" smtClean="0"/>
              <a:t>(mluví, píše, kóduje):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 smtClean="0">
                <a:solidFill>
                  <a:schemeClr val="hlink"/>
                </a:solidFill>
              </a:rPr>
              <a:t>   </a:t>
            </a:r>
            <a:r>
              <a:rPr lang="cs-CZ" sz="2000" b="1" dirty="0" smtClean="0">
                <a:solidFill>
                  <a:srgbClr val="FF6600"/>
                </a:solidFill>
              </a:rPr>
              <a:t>FUNKCE </a:t>
            </a:r>
            <a:r>
              <a:rPr lang="cs-CZ" sz="20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b="1" dirty="0" smtClean="0">
                <a:solidFill>
                  <a:srgbClr val="FF6600"/>
                </a:solidFill>
              </a:rPr>
              <a:t>FORMA = ONOMAZIOLOGIE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3600" dirty="0" smtClean="0">
              <a:solidFill>
                <a:srgbClr val="FF6600"/>
              </a:solidFill>
            </a:endParaRPr>
          </a:p>
          <a:p>
            <a:pPr>
              <a:defRPr/>
            </a:pPr>
            <a:r>
              <a:rPr lang="cs-CZ" sz="3600" dirty="0" smtClean="0"/>
              <a:t>pozice </a:t>
            </a:r>
            <a:r>
              <a:rPr lang="cs-CZ" sz="3600" b="1" dirty="0" smtClean="0">
                <a:solidFill>
                  <a:srgbClr val="6600CC"/>
                </a:solidFill>
              </a:rPr>
              <a:t>adresáta</a:t>
            </a:r>
            <a:r>
              <a:rPr lang="cs-CZ" sz="3600" dirty="0" smtClean="0"/>
              <a:t> (poslouchá, čte, dekóduje)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3600" dirty="0" smtClean="0"/>
              <a:t>   </a:t>
            </a:r>
            <a:r>
              <a:rPr lang="cs-CZ" sz="3600" b="1" dirty="0" smtClean="0">
                <a:solidFill>
                  <a:srgbClr val="6600CC"/>
                </a:solidFill>
              </a:rPr>
              <a:t>FORMA </a:t>
            </a:r>
            <a:r>
              <a:rPr lang="cs-CZ" sz="3600" b="1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600" b="1" dirty="0" smtClean="0">
                <a:solidFill>
                  <a:srgbClr val="6600CC"/>
                </a:solidFill>
              </a:rPr>
              <a:t> FUNKCE = SÉMAZIOLOGIE</a:t>
            </a:r>
          </a:p>
        </p:txBody>
      </p:sp>
    </p:spTree>
    <p:extLst>
      <p:ext uri="{BB962C8B-B14F-4D97-AF65-F5344CB8AC3E}">
        <p14:creationId xmlns:p14="http://schemas.microsoft.com/office/powerpoint/2010/main" val="2832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7020" y="0"/>
            <a:ext cx="8915401" cy="10485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A) </a:t>
            </a:r>
            <a:r>
              <a:rPr lang="cs-CZ" b="1" dirty="0" smtClean="0">
                <a:solidFill>
                  <a:srgbClr val="C00000"/>
                </a:solidFill>
              </a:rPr>
              <a:t>Postup onomaziologický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Utvořte slova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2768" y="1048512"/>
            <a:ext cx="9712388" cy="569366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CUKR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Kdo dělá dorty, dezerty (z cukru)? …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70C0"/>
                </a:solidFill>
              </a:rPr>
              <a:t>Adj</a:t>
            </a:r>
            <a:r>
              <a:rPr lang="cs-CZ" sz="2400" b="1" dirty="0" smtClean="0">
                <a:solidFill>
                  <a:srgbClr val="0070C0"/>
                </a:solidFill>
              </a:rPr>
              <a:t>.: …. </a:t>
            </a:r>
            <a:r>
              <a:rPr lang="cs-CZ" sz="2400" b="1" dirty="0" smtClean="0">
                <a:solidFill>
                  <a:srgbClr val="0070C0"/>
                </a:solidFill>
              </a:rPr>
              <a:t>poleva x …. </a:t>
            </a:r>
            <a:r>
              <a:rPr lang="cs-CZ" sz="2400" b="1" dirty="0">
                <a:solidFill>
                  <a:srgbClr val="0070C0"/>
                </a:solidFill>
              </a:rPr>
              <a:t>r</a:t>
            </a:r>
            <a:r>
              <a:rPr lang="cs-CZ" sz="2400" b="1" dirty="0" smtClean="0">
                <a:solidFill>
                  <a:srgbClr val="0070C0"/>
                </a:solidFill>
              </a:rPr>
              <a:t>oztok 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Kde si můžeme koupit dezert, zmrzlinu, dort? ….</a:t>
            </a: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- podobně: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VÍNO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KRÁL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k</a:t>
            </a:r>
            <a:r>
              <a:rPr lang="cs-CZ" sz="2400" b="1" dirty="0" smtClean="0">
                <a:solidFill>
                  <a:srgbClr val="0070C0"/>
                </a:solidFill>
              </a:rPr>
              <a:t>rál a … 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70C0"/>
                </a:solidFill>
              </a:rPr>
              <a:t>adj</a:t>
            </a:r>
            <a:r>
              <a:rPr lang="cs-CZ" sz="2400" b="1" dirty="0" smtClean="0">
                <a:solidFill>
                  <a:srgbClr val="0070C0"/>
                </a:solidFill>
              </a:rPr>
              <a:t>.: …. hrad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v</a:t>
            </a:r>
            <a:r>
              <a:rPr lang="cs-CZ" sz="2400" b="1" dirty="0" smtClean="0">
                <a:solidFill>
                  <a:srgbClr val="0070C0"/>
                </a:solidFill>
              </a:rPr>
              <a:t>erbum (co dělá král?) …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s</a:t>
            </a:r>
            <a:r>
              <a:rPr lang="cs-CZ" sz="2400" b="1" dirty="0" smtClean="0">
                <a:solidFill>
                  <a:srgbClr val="0070C0"/>
                </a:solidFill>
              </a:rPr>
              <a:t>tátní forma: …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0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43328" y="0"/>
            <a:ext cx="9127173" cy="108508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Slovotvorné procesy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sz="3100" b="1" dirty="0" smtClean="0">
                <a:solidFill>
                  <a:schemeClr val="tx1"/>
                </a:solidFill>
              </a:rPr>
              <a:t>Jak vznikla slova?</a:t>
            </a:r>
            <a:endParaRPr lang="cs-CZ" sz="31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2768" y="1243584"/>
            <a:ext cx="9651428" cy="5462016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Ze slov </a:t>
            </a:r>
            <a:r>
              <a:rPr lang="cs-CZ" sz="3200" b="1" i="1" dirty="0" smtClean="0">
                <a:solidFill>
                  <a:srgbClr val="002060"/>
                </a:solidFill>
              </a:rPr>
              <a:t>kavárna, přijet, lavička, ponožka, parkoviště, Semafor, běh, </a:t>
            </a:r>
            <a:r>
              <a:rPr lang="cs-CZ" sz="3200" b="1" i="1" dirty="0">
                <a:solidFill>
                  <a:srgbClr val="002060"/>
                </a:solidFill>
              </a:rPr>
              <a:t>VIP, </a:t>
            </a:r>
            <a:r>
              <a:rPr lang="cs-CZ" sz="3200" b="1" i="1" dirty="0" smtClean="0">
                <a:solidFill>
                  <a:srgbClr val="002060"/>
                </a:solidFill>
              </a:rPr>
              <a:t>čtyřúhelník</a:t>
            </a:r>
            <a:r>
              <a:rPr lang="cs-CZ" sz="3200" b="1" i="1" dirty="0">
                <a:solidFill>
                  <a:srgbClr val="002060"/>
                </a:solidFill>
              </a:rPr>
              <a:t>, autoškola, </a:t>
            </a:r>
            <a:r>
              <a:rPr lang="cs-CZ" sz="3200" b="1" i="1" dirty="0" smtClean="0">
                <a:solidFill>
                  <a:srgbClr val="002060"/>
                </a:solidFill>
              </a:rPr>
              <a:t>východ, </a:t>
            </a:r>
            <a:r>
              <a:rPr lang="cs-CZ" sz="3200" b="1" i="1" dirty="0">
                <a:solidFill>
                  <a:srgbClr val="002060"/>
                </a:solidFill>
              </a:rPr>
              <a:t>bezzubá, </a:t>
            </a:r>
            <a:r>
              <a:rPr lang="cs-CZ" sz="3200" b="1" i="1" dirty="0" smtClean="0">
                <a:solidFill>
                  <a:srgbClr val="002060"/>
                </a:solidFill>
              </a:rPr>
              <a:t>SMS, větrný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dirty="0"/>
              <a:t>vypište </a:t>
            </a:r>
            <a:r>
              <a:rPr lang="cs-CZ" sz="3200" dirty="0" smtClean="0"/>
              <a:t>slova, která vznikla</a:t>
            </a:r>
          </a:p>
          <a:p>
            <a:r>
              <a:rPr lang="cs-CZ" sz="3200" b="1" dirty="0"/>
              <a:t>d</a:t>
            </a:r>
            <a:r>
              <a:rPr lang="cs-CZ" sz="3200" b="1" dirty="0" smtClean="0"/>
              <a:t>erivací (prefixací)</a:t>
            </a:r>
          </a:p>
          <a:p>
            <a:r>
              <a:rPr lang="cs-CZ" sz="3200" b="1" dirty="0"/>
              <a:t>d</a:t>
            </a:r>
            <a:r>
              <a:rPr lang="cs-CZ" sz="3200" b="1" dirty="0" smtClean="0"/>
              <a:t>erivací (sufixací)</a:t>
            </a:r>
          </a:p>
          <a:p>
            <a:r>
              <a:rPr lang="cs-CZ" sz="3200" b="1" dirty="0" smtClean="0"/>
              <a:t>kompozicí</a:t>
            </a:r>
          </a:p>
          <a:p>
            <a:r>
              <a:rPr lang="cs-CZ" sz="3200" b="1" dirty="0" smtClean="0"/>
              <a:t>konverzí</a:t>
            </a:r>
          </a:p>
          <a:p>
            <a:r>
              <a:rPr lang="cs-CZ" sz="3200" b="1" dirty="0" smtClean="0"/>
              <a:t>abreviací</a:t>
            </a:r>
          </a:p>
          <a:p>
            <a:r>
              <a:rPr lang="cs-CZ" sz="3200" b="1" dirty="0"/>
              <a:t>k</a:t>
            </a:r>
            <a:r>
              <a:rPr lang="cs-CZ" sz="3200" b="1" dirty="0" smtClean="0"/>
              <a:t>ombinací dvou procesů</a:t>
            </a:r>
          </a:p>
          <a:p>
            <a:endParaRPr lang="cs-CZ" sz="3200" b="1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381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KŘÍŽOVKA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6" y="1597152"/>
            <a:ext cx="8993060" cy="4840224"/>
          </a:xfrm>
        </p:spPr>
        <p:txBody>
          <a:bodyPr>
            <a:normAutofit/>
          </a:bodyPr>
          <a:lstStyle/>
          <a:p>
            <a:r>
              <a:rPr lang="cs-CZ" sz="2400" b="1" dirty="0"/>
              <a:t>Z každé dvojice vyberte slovo s </a:t>
            </a:r>
            <a:r>
              <a:rPr lang="cs-CZ" sz="2400" b="1" dirty="0" smtClean="0">
                <a:solidFill>
                  <a:srgbClr val="C00000"/>
                </a:solidFill>
              </a:rPr>
              <a:t>prefixem</a:t>
            </a:r>
            <a:r>
              <a:rPr lang="cs-CZ" sz="2400" b="1" dirty="0" smtClean="0"/>
              <a:t> </a:t>
            </a:r>
            <a:r>
              <a:rPr lang="cs-CZ" sz="2400" b="1" dirty="0"/>
              <a:t>a zapište ho do křížovky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dirty="0" smtClean="0"/>
              <a:t>DOLINY x DOPISY</a:t>
            </a:r>
          </a:p>
          <a:p>
            <a:pPr marL="457200" indent="-457200">
              <a:buAutoNum type="arabicPeriod"/>
            </a:pPr>
            <a:r>
              <a:rPr lang="cs-CZ" sz="2400" b="1" dirty="0" smtClean="0"/>
              <a:t>UZÁVĚR x UMĚLEC</a:t>
            </a:r>
          </a:p>
          <a:p>
            <a:pPr marL="457200" indent="-457200">
              <a:buAutoNum type="arabicPeriod"/>
            </a:pPr>
            <a:r>
              <a:rPr lang="cs-CZ" sz="2400" b="1" dirty="0" smtClean="0"/>
              <a:t>DOTAZY x DOMOVY</a:t>
            </a:r>
          </a:p>
          <a:p>
            <a:pPr marL="457200" indent="-457200">
              <a:buAutoNum type="arabicPeriod"/>
            </a:pPr>
            <a:r>
              <a:rPr lang="cs-CZ" sz="2400" b="1" dirty="0" smtClean="0"/>
              <a:t>ZLOBIT x ZJEVIT</a:t>
            </a:r>
          </a:p>
          <a:p>
            <a:pPr marL="457200" indent="-457200">
              <a:buAutoNum type="arabicPeriod"/>
            </a:pPr>
            <a:r>
              <a:rPr lang="cs-CZ" sz="2400" b="1" dirty="0" smtClean="0"/>
              <a:t>OBROVY X OBKLADY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507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Křížovka – doplňte (tajenka: 3. </a:t>
            </a:r>
            <a:r>
              <a:rPr lang="cs-CZ" smtClean="0"/>
              <a:t>sloupec) 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138516"/>
              </p:ext>
            </p:extLst>
          </p:nvPr>
        </p:nvGraphicFramePr>
        <p:xfrm>
          <a:off x="2589213" y="2133600"/>
          <a:ext cx="891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5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353407"/>
              </p:ext>
            </p:extLst>
          </p:nvPr>
        </p:nvGraphicFramePr>
        <p:xfrm>
          <a:off x="2589213" y="2133600"/>
          <a:ext cx="891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2700">
                            <a:solidFill>
                              <a:schemeClr val="accent1"/>
                            </a:solidFill>
                            <a:prstDash val="solid"/>
                          </a:ln>
                          <a:pattFill prst="pct50">
                            <a:fgClr>
                              <a:schemeClr val="accent1"/>
                            </a:fgClr>
                            <a:bgClr>
                              <a:schemeClr val="accent1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accent1"/>
                            </a:outerShdw>
                          </a:effectLst>
                        </a:rPr>
                        <a:t>P</a:t>
                      </a:r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2700">
                            <a:solidFill>
                              <a:schemeClr val="accent1"/>
                            </a:solidFill>
                            <a:prstDash val="solid"/>
                          </a:ln>
                          <a:pattFill prst="pct50">
                            <a:fgClr>
                              <a:schemeClr val="accent1"/>
                            </a:fgClr>
                            <a:bgClr>
                              <a:schemeClr val="accent1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accent1"/>
                            </a:outerShdw>
                          </a:effectLst>
                        </a:rPr>
                        <a:t>Á</a:t>
                      </a:r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2700">
                            <a:solidFill>
                              <a:schemeClr val="accent1"/>
                            </a:solidFill>
                            <a:prstDash val="solid"/>
                          </a:ln>
                          <a:pattFill prst="pct50">
                            <a:fgClr>
                              <a:schemeClr val="accent1"/>
                            </a:fgClr>
                            <a:bgClr>
                              <a:schemeClr val="accent1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accent1"/>
                            </a:outerShdw>
                          </a:effectLst>
                        </a:rPr>
                        <a:t>T</a:t>
                      </a:r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2700">
                            <a:solidFill>
                              <a:schemeClr val="accent1"/>
                            </a:solidFill>
                            <a:prstDash val="solid"/>
                          </a:ln>
                          <a:pattFill prst="pct50">
                            <a:fgClr>
                              <a:schemeClr val="accent1"/>
                            </a:fgClr>
                            <a:bgClr>
                              <a:schemeClr val="accent1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accent1"/>
                            </a:outerShdw>
                          </a:effectLst>
                        </a:rPr>
                        <a:t>E</a:t>
                      </a:r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2700">
                            <a:solidFill>
                              <a:schemeClr val="accent1"/>
                            </a:solidFill>
                            <a:prstDash val="solid"/>
                          </a:ln>
                          <a:pattFill prst="pct50">
                            <a:fgClr>
                              <a:schemeClr val="accent1"/>
                            </a:fgClr>
                            <a:bgClr>
                              <a:schemeClr val="accent1">
                                <a:lumMod val="20000"/>
                                <a:lumOff val="80000"/>
                              </a:schemeClr>
                            </a:bgClr>
                          </a:pattFill>
                          <a:effectLst>
                            <a:outerShdw dist="38100" dir="2640000" algn="bl" rotWithShape="0">
                              <a:schemeClr val="accent1"/>
                            </a:outerShdw>
                          </a:effectLst>
                        </a:rPr>
                        <a:t>K</a:t>
                      </a:r>
                      <a:endParaRPr lang="cs-CZ" b="1" cap="none" spc="0" dirty="0">
                        <a:ln w="12700">
                          <a:solidFill>
                            <a:schemeClr val="accent1"/>
                          </a:solidFill>
                          <a:prstDash val="solid"/>
                        </a:ln>
                        <a:pattFill prst="pct50">
                          <a:fgClr>
                            <a:schemeClr val="accent1"/>
                          </a:fgClr>
                          <a:bgClr>
                            <a:schemeClr val="accent1">
                              <a:lumMod val="20000"/>
                              <a:lumOff val="80000"/>
                            </a:schemeClr>
                          </a:bgClr>
                        </a:pattFill>
                        <a:effectLst>
                          <a:outerShdw dist="38100" dir="2640000" algn="bl" rotWithShape="0">
                            <a:schemeClr val="accent1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0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1" y="333376"/>
            <a:ext cx="7345363" cy="6524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i="1" smtClean="0">
                <a:solidFill>
                  <a:srgbClr val="FF9900"/>
                </a:solidFill>
              </a:rPr>
              <a:t>Děkuji za pozornost</a:t>
            </a:r>
            <a:r>
              <a:rPr lang="cs-CZ" altLang="cs-CZ" i="1" smtClean="0">
                <a:solidFill>
                  <a:schemeClr val="folHlink"/>
                </a:solidFill>
              </a:rPr>
              <a:t>.</a:t>
            </a:r>
            <a:br>
              <a:rPr lang="cs-CZ" altLang="cs-CZ" i="1" smtClean="0">
                <a:solidFill>
                  <a:schemeClr val="folHlink"/>
                </a:solidFill>
              </a:rPr>
            </a:br>
            <a:r>
              <a:rPr lang="cs-CZ" altLang="cs-CZ" i="1" smtClean="0">
                <a:solidFill>
                  <a:schemeClr val="folHlink"/>
                </a:solidFill>
              </a:rPr>
              <a:t/>
            </a:r>
            <a:br>
              <a:rPr lang="cs-CZ" altLang="cs-CZ" i="1" smtClean="0">
                <a:solidFill>
                  <a:schemeClr val="folHlink"/>
                </a:solidFill>
              </a:rPr>
            </a:br>
            <a:r>
              <a:rPr lang="cs-CZ" altLang="cs-CZ" i="1" smtClean="0"/>
              <a:t/>
            </a:r>
            <a:br>
              <a:rPr lang="cs-CZ" altLang="cs-CZ" i="1" smtClean="0"/>
            </a:br>
            <a:r>
              <a:rPr lang="en-US" altLang="cs-CZ" smtClean="0"/>
              <a:t>©</a:t>
            </a:r>
            <a:r>
              <a:rPr lang="cs-CZ" altLang="cs-CZ" smtClean="0"/>
              <a:t> Božena Bednaříková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>
                <a:hlinkClick r:id="rId2"/>
              </a:rPr>
              <a:t>bozena.bednarikova@upol.cz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www.lingua-ceca.webnode.cz</a:t>
            </a:r>
            <a:br>
              <a:rPr lang="cs-CZ" altLang="cs-CZ" smtClean="0"/>
            </a:br>
            <a:endParaRPr lang="en-US" altLang="cs-CZ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46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/>
    </p:bld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3_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216</Words>
  <Application>Microsoft Office PowerPoint</Application>
  <PresentationFormat>Širokoúhlá obrazovka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Century Gothic</vt:lpstr>
      <vt:lpstr>Times New Roman</vt:lpstr>
      <vt:lpstr>Wingdings</vt:lpstr>
      <vt:lpstr>Wingdings 3</vt:lpstr>
      <vt:lpstr>Stébla</vt:lpstr>
      <vt:lpstr>1_Stébla</vt:lpstr>
      <vt:lpstr>3_Stébla</vt:lpstr>
      <vt:lpstr>ERASMUS+ 2017 </vt:lpstr>
      <vt:lpstr>Slovo a jeho formace - CVIČENÍ</vt:lpstr>
      <vt:lpstr>Komunikační model</vt:lpstr>
      <vt:lpstr>A) Postup onomaziologický Utvořte slova</vt:lpstr>
      <vt:lpstr>Slovotvorné procesy Jak vznikla slova?</vt:lpstr>
      <vt:lpstr>KŘÍŽOVKA</vt:lpstr>
      <vt:lpstr>Křížovka – doplňte (tajenka: 3. sloupec) </vt:lpstr>
      <vt:lpstr>ŘEŠENÍ </vt:lpstr>
      <vt:lpstr>Děkuji za pozornost.   © Božena Bednaříková   bozena.bednarikova@upol.cz  www.lingua-ceca.webnode.cz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jeho struktura</dc:title>
  <dc:creator>Bozena</dc:creator>
  <cp:lastModifiedBy>Bozena</cp:lastModifiedBy>
  <cp:revision>30</cp:revision>
  <dcterms:created xsi:type="dcterms:W3CDTF">2014-04-03T20:11:21Z</dcterms:created>
  <dcterms:modified xsi:type="dcterms:W3CDTF">2017-10-22T22:42:51Z</dcterms:modified>
</cp:coreProperties>
</file>